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jpeg" ContentType="image/jpeg"/>
  <Override PartName="/ppt/media/image2.jpeg" ContentType="image/jpeg"/>
  <Override PartName="/ppt/media/image3.jpeg" ContentType="image/jpeg"/>
  <Override PartName="/ppt/slides/slide1.xml" ContentType="application/vnd.openxmlformats-officedocument.presentationml.slide+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Lst>
  <p:sldSz cx="10080625" cy="567055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
</Relationships>
</file>

<file path=ppt/media/image1.jpeg>
</file>

<file path=ppt/media/image2.jpeg>
</file>

<file path=ppt/media/image3.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504000" y="1326600"/>
            <a:ext cx="9072000" cy="156852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504000" y="3044520"/>
            <a:ext cx="907200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27"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504000" y="3044520"/>
            <a:ext cx="4426920" cy="156852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515268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504000" y="1326600"/>
            <a:ext cx="2921040" cy="156852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3571560" y="1326600"/>
            <a:ext cx="2921040" cy="156852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6639120" y="1326600"/>
            <a:ext cx="2921040" cy="156852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504000" y="3044520"/>
            <a:ext cx="2921040" cy="156852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3571560" y="3044520"/>
            <a:ext cx="2921040" cy="156852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6639120" y="3044520"/>
            <a:ext cx="292104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41" name="PlaceHolder 2"/>
          <p:cNvSpPr>
            <a:spLocks noGrp="1"/>
          </p:cNvSpPr>
          <p:nvPr>
            <p:ph type="subTitle"/>
          </p:nvPr>
        </p:nvSpPr>
        <p:spPr>
          <a:xfrm>
            <a:off x="504000" y="1326600"/>
            <a:ext cx="9072000" cy="3288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43" name="PlaceHolder 2"/>
          <p:cNvSpPr>
            <a:spLocks noGrp="1"/>
          </p:cNvSpPr>
          <p:nvPr>
            <p:ph type="body"/>
          </p:nvPr>
        </p:nvSpPr>
        <p:spPr>
          <a:xfrm>
            <a:off x="504000" y="1326600"/>
            <a:ext cx="9072000" cy="3288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45" name="PlaceHolder 2"/>
          <p:cNvSpPr>
            <a:spLocks noGrp="1"/>
          </p:cNvSpPr>
          <p:nvPr>
            <p:ph type="body"/>
          </p:nvPr>
        </p:nvSpPr>
        <p:spPr>
          <a:xfrm>
            <a:off x="504000" y="1326600"/>
            <a:ext cx="4426920" cy="328860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5152680" y="1326600"/>
            <a:ext cx="4426920" cy="3288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504000" y="226080"/>
            <a:ext cx="9072000" cy="43884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50"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5152680" y="1326600"/>
            <a:ext cx="4426920" cy="328860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50400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3" name="PlaceHolder 2"/>
          <p:cNvSpPr>
            <a:spLocks noGrp="1"/>
          </p:cNvSpPr>
          <p:nvPr>
            <p:ph type="subTitle"/>
          </p:nvPr>
        </p:nvSpPr>
        <p:spPr>
          <a:xfrm>
            <a:off x="504000" y="1326600"/>
            <a:ext cx="9072000" cy="3288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54" name="PlaceHolder 2"/>
          <p:cNvSpPr>
            <a:spLocks noGrp="1"/>
          </p:cNvSpPr>
          <p:nvPr>
            <p:ph type="body"/>
          </p:nvPr>
        </p:nvSpPr>
        <p:spPr>
          <a:xfrm>
            <a:off x="504000" y="1326600"/>
            <a:ext cx="4426920" cy="328860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515268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58"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504000" y="3044520"/>
            <a:ext cx="907200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62" name="PlaceHolder 2"/>
          <p:cNvSpPr>
            <a:spLocks noGrp="1"/>
          </p:cNvSpPr>
          <p:nvPr>
            <p:ph type="body"/>
          </p:nvPr>
        </p:nvSpPr>
        <p:spPr>
          <a:xfrm>
            <a:off x="504000" y="1326600"/>
            <a:ext cx="9072000" cy="156852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504000" y="3044520"/>
            <a:ext cx="907200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65"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504000" y="3044520"/>
            <a:ext cx="4426920" cy="156852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515268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504000" y="1326600"/>
            <a:ext cx="2921040" cy="156852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3571560" y="1326600"/>
            <a:ext cx="2921040" cy="156852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6639120" y="1326600"/>
            <a:ext cx="2921040" cy="156852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504000" y="3044520"/>
            <a:ext cx="2921040" cy="156852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3571560" y="3044520"/>
            <a:ext cx="2921040" cy="156852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6639120" y="3044520"/>
            <a:ext cx="292104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5" name="PlaceHolder 2"/>
          <p:cNvSpPr>
            <a:spLocks noGrp="1"/>
          </p:cNvSpPr>
          <p:nvPr>
            <p:ph type="body"/>
          </p:nvPr>
        </p:nvSpPr>
        <p:spPr>
          <a:xfrm>
            <a:off x="504000" y="1326600"/>
            <a:ext cx="9072000" cy="3288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7" name="PlaceHolder 2"/>
          <p:cNvSpPr>
            <a:spLocks noGrp="1"/>
          </p:cNvSpPr>
          <p:nvPr>
            <p:ph type="body"/>
          </p:nvPr>
        </p:nvSpPr>
        <p:spPr>
          <a:xfrm>
            <a:off x="504000" y="1326600"/>
            <a:ext cx="4426920" cy="328860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5152680" y="1326600"/>
            <a:ext cx="4426920" cy="328860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226080"/>
            <a:ext cx="9072000" cy="43884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12"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5152680" y="1326600"/>
            <a:ext cx="4426920" cy="328860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50400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16" name="PlaceHolder 2"/>
          <p:cNvSpPr>
            <a:spLocks noGrp="1"/>
          </p:cNvSpPr>
          <p:nvPr>
            <p:ph type="body"/>
          </p:nvPr>
        </p:nvSpPr>
        <p:spPr>
          <a:xfrm>
            <a:off x="504000" y="1326600"/>
            <a:ext cx="4426920" cy="328860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5152680" y="3044520"/>
            <a:ext cx="4426920" cy="156852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226080"/>
            <a:ext cx="9072000" cy="94644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504000" y="1326600"/>
            <a:ext cx="4426920" cy="156852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5152680" y="1326600"/>
            <a:ext cx="4426920" cy="156852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504000" y="3044520"/>
            <a:ext cx="9072000" cy="156852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226080"/>
            <a:ext cx="9072000" cy="94644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504000" y="1326600"/>
            <a:ext cx="9072000" cy="32886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title"/>
          </p:nvPr>
        </p:nvSpPr>
        <p:spPr>
          <a:xfrm>
            <a:off x="504000" y="226080"/>
            <a:ext cx="9072000" cy="94644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504000" y="1326600"/>
            <a:ext cx="9072000" cy="32886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commons.wikimedia.org/wiki/File:Quipo_in_the_Museo_Machu_Picchu,_Casa_Concha,_Cusco.jpg" TargetMode="External"/><Relationship Id="rId2" Type="http://schemas.openxmlformats.org/officeDocument/2006/relationships/hyperlink" Target="https://www.archives.gov/founding-docs/declaration-transcript" TargetMode="External"/><Relationship Id="rId3" Type="http://schemas.openxmlformats.org/officeDocument/2006/relationships/hyperlink" Target="https://en.wikipedia.org/wiki/File:Table_with_was_and_stylus_Roman_times.jpg" TargetMode="External"/><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CustomShape 1"/>
          <p:cNvSpPr/>
          <p:nvPr/>
        </p:nvSpPr>
        <p:spPr>
          <a:xfrm>
            <a:off x="504000" y="226080"/>
            <a:ext cx="9069840" cy="9446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Writing Media</a:t>
            </a:r>
            <a:endParaRPr b="0" lang="en-US" sz="4400" spc="-1" strike="noStrike">
              <a:latin typeface="Arial"/>
            </a:endParaRPr>
          </a:p>
        </p:txBody>
      </p:sp>
      <p:sp>
        <p:nvSpPr>
          <p:cNvPr id="77" name="CustomShape 2"/>
          <p:cNvSpPr/>
          <p:nvPr/>
        </p:nvSpPr>
        <p:spPr>
          <a:xfrm>
            <a:off x="504000" y="1326600"/>
            <a:ext cx="9069840" cy="328644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4827240" y="182880"/>
            <a:ext cx="5137920" cy="124848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Wax Tablets</a:t>
            </a:r>
            <a:endParaRPr b="0" lang="en-US" sz="4400" spc="-1" strike="noStrike">
              <a:latin typeface="Arial"/>
            </a:endParaRPr>
          </a:p>
        </p:txBody>
      </p:sp>
      <p:sp>
        <p:nvSpPr>
          <p:cNvPr id="79" name="CustomShape 2"/>
          <p:cNvSpPr/>
          <p:nvPr/>
        </p:nvSpPr>
        <p:spPr>
          <a:xfrm>
            <a:off x="7680960" y="5284080"/>
            <a:ext cx="2284200" cy="3445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Van der Sluijs, 2012</a:t>
            </a:r>
            <a:endParaRPr b="0" lang="en-US" sz="1800" spc="-1" strike="noStrike">
              <a:latin typeface="Arial"/>
            </a:endParaRPr>
          </a:p>
        </p:txBody>
      </p:sp>
      <p:sp>
        <p:nvSpPr>
          <p:cNvPr id="80" name="CustomShape 3"/>
          <p:cNvSpPr/>
          <p:nvPr/>
        </p:nvSpPr>
        <p:spPr>
          <a:xfrm>
            <a:off x="4827240" y="1737360"/>
            <a:ext cx="5137920" cy="623520"/>
          </a:xfrm>
          <a:prstGeom prst="rect">
            <a:avLst/>
          </a:prstGeom>
          <a:noFill/>
          <a:ln>
            <a:noFill/>
          </a:ln>
        </p:spPr>
        <p:style>
          <a:lnRef idx="0"/>
          <a:fillRef idx="0"/>
          <a:effectRef idx="0"/>
          <a:fontRef idx="minor"/>
        </p:style>
      </p:sp>
      <p:sp>
        <p:nvSpPr>
          <p:cNvPr id="81" name="CustomShape 4"/>
          <p:cNvSpPr/>
          <p:nvPr/>
        </p:nvSpPr>
        <p:spPr>
          <a:xfrm>
            <a:off x="4918680" y="2743200"/>
            <a:ext cx="4955040" cy="2574360"/>
          </a:xfrm>
          <a:prstGeom prst="rect">
            <a:avLst/>
          </a:prstGeom>
          <a:noFill/>
          <a:ln>
            <a:noFill/>
          </a:ln>
        </p:spPr>
        <p:style>
          <a:lnRef idx="0"/>
          <a:fillRef idx="0"/>
          <a:effectRef idx="0"/>
          <a:fontRef idx="minor"/>
        </p:style>
        <p:txBody>
          <a:bodyPr lIns="0" rIns="0" tIns="0" bIns="0">
            <a:normAutofit/>
          </a:bodyPr>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Used throughout the ancient world</a:t>
            </a:r>
            <a:endParaRPr b="0" lang="en-US" sz="3200" spc="-1" strike="noStrike">
              <a:latin typeface="Arial"/>
            </a:endParaRPr>
          </a:p>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Generally used for important-but-temporary information</a:t>
            </a:r>
            <a:endParaRPr b="0" lang="en-US" sz="3200" spc="-1" strike="noStrike">
              <a:latin typeface="Arial"/>
            </a:endParaRPr>
          </a:p>
          <a:p>
            <a:pPr>
              <a:lnSpc>
                <a:spcPct val="100000"/>
              </a:lnSpc>
              <a:spcBef>
                <a:spcPts val="1417"/>
              </a:spcBef>
            </a:pPr>
            <a:endParaRPr b="0" lang="en-US" sz="3200" spc="-1" strike="noStrike">
              <a:latin typeface="Arial"/>
            </a:endParaRPr>
          </a:p>
        </p:txBody>
      </p:sp>
      <p:pic>
        <p:nvPicPr>
          <p:cNvPr id="82" name="" descr=""/>
          <p:cNvPicPr/>
          <p:nvPr/>
        </p:nvPicPr>
        <p:blipFill>
          <a:blip r:embed="rId1"/>
          <a:srcRect l="9019" t="0" r="7377" b="0"/>
          <a:stretch/>
        </p:blipFill>
        <p:spPr>
          <a:xfrm>
            <a:off x="91440" y="1005840"/>
            <a:ext cx="4698720" cy="3748320"/>
          </a:xfrm>
          <a:prstGeom prst="rect">
            <a:avLst/>
          </a:prstGeom>
          <a:ln>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4827240" y="182880"/>
            <a:ext cx="5137920" cy="124848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Quipu</a:t>
            </a:r>
            <a:endParaRPr b="0" lang="en-US" sz="4400" spc="-1" strike="noStrike">
              <a:latin typeface="Arial"/>
            </a:endParaRPr>
          </a:p>
        </p:txBody>
      </p:sp>
      <p:sp>
        <p:nvSpPr>
          <p:cNvPr id="84" name="CustomShape 2"/>
          <p:cNvSpPr/>
          <p:nvPr/>
        </p:nvSpPr>
        <p:spPr>
          <a:xfrm>
            <a:off x="8329320" y="5284080"/>
            <a:ext cx="1635840" cy="3445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Pi3.124, 2018</a:t>
            </a:r>
            <a:endParaRPr b="0" lang="en-US" sz="1800" spc="-1" strike="noStrike">
              <a:latin typeface="Arial"/>
            </a:endParaRPr>
          </a:p>
        </p:txBody>
      </p:sp>
      <p:sp>
        <p:nvSpPr>
          <p:cNvPr id="85" name="CustomShape 3"/>
          <p:cNvSpPr/>
          <p:nvPr/>
        </p:nvSpPr>
        <p:spPr>
          <a:xfrm>
            <a:off x="4827240" y="1737360"/>
            <a:ext cx="5137920" cy="623520"/>
          </a:xfrm>
          <a:prstGeom prst="rect">
            <a:avLst/>
          </a:prstGeom>
          <a:noFill/>
          <a:ln>
            <a:noFill/>
          </a:ln>
        </p:spPr>
        <p:style>
          <a:lnRef idx="0"/>
          <a:fillRef idx="0"/>
          <a:effectRef idx="0"/>
          <a:fontRef idx="minor"/>
        </p:style>
      </p:sp>
      <p:sp>
        <p:nvSpPr>
          <p:cNvPr id="86" name="CustomShape 4"/>
          <p:cNvSpPr/>
          <p:nvPr/>
        </p:nvSpPr>
        <p:spPr>
          <a:xfrm>
            <a:off x="4918680" y="2743200"/>
            <a:ext cx="4955040" cy="2574360"/>
          </a:xfrm>
          <a:prstGeom prst="rect">
            <a:avLst/>
          </a:prstGeom>
          <a:noFill/>
          <a:ln>
            <a:noFill/>
          </a:ln>
        </p:spPr>
        <p:style>
          <a:lnRef idx="0"/>
          <a:fillRef idx="0"/>
          <a:effectRef idx="0"/>
          <a:fontRef idx="minor"/>
        </p:style>
        <p:txBody>
          <a:bodyPr lIns="0" rIns="0" tIns="0" bIns="0">
            <a:normAutofit fontScale="51000"/>
          </a:bodyPr>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Used throughout Mesoamerica</a:t>
            </a:r>
            <a:endParaRPr b="0" lang="en-US" sz="3200" spc="-1" strike="noStrike">
              <a:latin typeface="Arial"/>
            </a:endParaRPr>
          </a:p>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Collection of strings, often of different materials and dyes</a:t>
            </a:r>
            <a:endParaRPr b="0" lang="en-US" sz="3200" spc="-1" strike="noStrike">
              <a:latin typeface="Arial"/>
            </a:endParaRPr>
          </a:p>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Knotted to convey primarily numerical information</a:t>
            </a:r>
            <a:endParaRPr b="0" lang="en-US" sz="3200" spc="-1" strike="noStrike">
              <a:latin typeface="Arial"/>
            </a:endParaRPr>
          </a:p>
          <a:p>
            <a:pPr>
              <a:lnSpc>
                <a:spcPct val="100000"/>
              </a:lnSpc>
              <a:spcBef>
                <a:spcPts val="1417"/>
              </a:spcBef>
            </a:pPr>
            <a:endParaRPr b="0" lang="en-US" sz="3200" spc="-1" strike="noStrike">
              <a:latin typeface="Arial"/>
            </a:endParaRPr>
          </a:p>
        </p:txBody>
      </p:sp>
      <p:pic>
        <p:nvPicPr>
          <p:cNvPr id="87" name="" descr=""/>
          <p:cNvPicPr/>
          <p:nvPr/>
        </p:nvPicPr>
        <p:blipFill>
          <a:blip r:embed="rId1"/>
          <a:srcRect l="19333" t="0" r="19146" b="0"/>
          <a:stretch/>
        </p:blipFill>
        <p:spPr>
          <a:xfrm>
            <a:off x="91440" y="681480"/>
            <a:ext cx="4754160" cy="434700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CustomShape 1"/>
          <p:cNvSpPr/>
          <p:nvPr/>
        </p:nvSpPr>
        <p:spPr>
          <a:xfrm>
            <a:off x="4827240" y="182880"/>
            <a:ext cx="5137920" cy="124848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Declaration of Independence</a:t>
            </a:r>
            <a:endParaRPr b="0" lang="en-US" sz="4400" spc="-1" strike="noStrike">
              <a:latin typeface="Arial"/>
            </a:endParaRPr>
          </a:p>
        </p:txBody>
      </p:sp>
      <p:sp>
        <p:nvSpPr>
          <p:cNvPr id="89" name="CustomShape 2"/>
          <p:cNvSpPr/>
          <p:nvPr/>
        </p:nvSpPr>
        <p:spPr>
          <a:xfrm>
            <a:off x="7132320" y="5284080"/>
            <a:ext cx="2832840" cy="3445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US National Archives, n.d.</a:t>
            </a:r>
            <a:endParaRPr b="0" lang="en-US" sz="1800" spc="-1" strike="noStrike">
              <a:latin typeface="Arial"/>
            </a:endParaRPr>
          </a:p>
        </p:txBody>
      </p:sp>
      <p:sp>
        <p:nvSpPr>
          <p:cNvPr id="90" name="CustomShape 3"/>
          <p:cNvSpPr/>
          <p:nvPr/>
        </p:nvSpPr>
        <p:spPr>
          <a:xfrm>
            <a:off x="4827240" y="1737360"/>
            <a:ext cx="5137920" cy="623520"/>
          </a:xfrm>
          <a:prstGeom prst="rect">
            <a:avLst/>
          </a:prstGeom>
          <a:noFill/>
          <a:ln>
            <a:noFill/>
          </a:ln>
        </p:spPr>
        <p:style>
          <a:lnRef idx="0"/>
          <a:fillRef idx="0"/>
          <a:effectRef idx="0"/>
          <a:fontRef idx="minor"/>
        </p:style>
      </p:sp>
      <p:pic>
        <p:nvPicPr>
          <p:cNvPr id="91" name="" descr=""/>
          <p:cNvPicPr/>
          <p:nvPr/>
        </p:nvPicPr>
        <p:blipFill>
          <a:blip r:embed="rId1"/>
          <a:stretch/>
        </p:blipFill>
        <p:spPr>
          <a:xfrm>
            <a:off x="0" y="-18360"/>
            <a:ext cx="4789800" cy="568728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CustomShape 1"/>
          <p:cNvSpPr/>
          <p:nvPr/>
        </p:nvSpPr>
        <p:spPr>
          <a:xfrm>
            <a:off x="4827240" y="182880"/>
            <a:ext cx="5137920" cy="124848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Declaration of Independence</a:t>
            </a:r>
            <a:endParaRPr b="0" lang="en-US" sz="4400" spc="-1" strike="noStrike">
              <a:latin typeface="Arial"/>
            </a:endParaRPr>
          </a:p>
        </p:txBody>
      </p:sp>
      <p:sp>
        <p:nvSpPr>
          <p:cNvPr id="93" name="CustomShape 2"/>
          <p:cNvSpPr/>
          <p:nvPr/>
        </p:nvSpPr>
        <p:spPr>
          <a:xfrm>
            <a:off x="7132320" y="5284080"/>
            <a:ext cx="2832840" cy="3445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US National Archives, n.d.</a:t>
            </a:r>
            <a:endParaRPr b="0" lang="en-US" sz="1800" spc="-1" strike="noStrike">
              <a:latin typeface="Arial"/>
            </a:endParaRPr>
          </a:p>
        </p:txBody>
      </p:sp>
      <p:sp>
        <p:nvSpPr>
          <p:cNvPr id="94" name="CustomShape 3"/>
          <p:cNvSpPr/>
          <p:nvPr/>
        </p:nvSpPr>
        <p:spPr>
          <a:xfrm>
            <a:off x="4827240" y="1737360"/>
            <a:ext cx="5137920" cy="623520"/>
          </a:xfrm>
          <a:prstGeom prst="rect">
            <a:avLst/>
          </a:prstGeom>
          <a:noFill/>
          <a:ln>
            <a:noFill/>
          </a:ln>
        </p:spPr>
        <p:style>
          <a:lnRef idx="0"/>
          <a:fillRef idx="0"/>
          <a:effectRef idx="0"/>
          <a:fontRef idx="minor"/>
        </p:style>
      </p:sp>
      <p:sp>
        <p:nvSpPr>
          <p:cNvPr id="95" name="CustomShape 4"/>
          <p:cNvSpPr/>
          <p:nvPr/>
        </p:nvSpPr>
        <p:spPr>
          <a:xfrm>
            <a:off x="4918680" y="2743200"/>
            <a:ext cx="4955040" cy="2574360"/>
          </a:xfrm>
          <a:prstGeom prst="rect">
            <a:avLst/>
          </a:prstGeom>
          <a:noFill/>
          <a:ln>
            <a:noFill/>
          </a:ln>
        </p:spPr>
        <p:style>
          <a:lnRef idx="0"/>
          <a:fillRef idx="0"/>
          <a:effectRef idx="0"/>
          <a:fontRef idx="minor"/>
        </p:style>
        <p:txBody>
          <a:bodyPr lIns="0" rIns="0" tIns="0" bIns="0">
            <a:normAutofit/>
          </a:bodyPr>
          <a:p>
            <a:pPr marL="216000" indent="-214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Transcribed version of the first paragraph, so you can read it.</a:t>
            </a:r>
            <a:endParaRPr b="0" lang="en-US" sz="3200" spc="-1" strike="noStrike">
              <a:latin typeface="Arial"/>
            </a:endParaRPr>
          </a:p>
        </p:txBody>
      </p:sp>
      <p:sp>
        <p:nvSpPr>
          <p:cNvPr id="96" name="CustomShape 5"/>
          <p:cNvSpPr/>
          <p:nvPr/>
        </p:nvSpPr>
        <p:spPr>
          <a:xfrm>
            <a:off x="73800" y="77040"/>
            <a:ext cx="4680720" cy="5593320"/>
          </a:xfrm>
          <a:prstGeom prst="rect">
            <a:avLst/>
          </a:prstGeom>
          <a:noFill/>
          <a:ln>
            <a:noFill/>
          </a:ln>
        </p:spPr>
        <p:style>
          <a:lnRef idx="0"/>
          <a:fillRef idx="0"/>
          <a:effectRef idx="0"/>
          <a:fontRef idx="minor"/>
        </p:style>
        <p:txBody>
          <a:bodyPr lIns="0" rIns="0" tIns="0" bIns="0">
            <a:normAutofit fontScale="51000"/>
          </a:bodyPr>
          <a:p>
            <a:pPr>
              <a:lnSpc>
                <a:spcPct val="100000"/>
              </a:lnSpc>
              <a:spcBef>
                <a:spcPts val="1417"/>
              </a:spcBef>
            </a:pPr>
            <a:r>
              <a:rPr b="0" lang="en-US" sz="3200" spc="-1" strike="noStrike">
                <a:solidFill>
                  <a:srgbClr val="000000"/>
                </a:solidFill>
                <a:latin typeface="Arial"/>
                <a:ea typeface="DejaVu Sans"/>
              </a:rPr>
              <a:t>When in the Course of human events, it becomes necessary for one people to dissolve the political bands which have connected them with another, and to assume among the powers of the earth, the separate and equal station to which the Laws of Nature and of Nature's God entitle them, a decent respect to the opinions of mankind requires that they should declare the causes which impel them to the separation.</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504000" y="226080"/>
            <a:ext cx="9069840" cy="9446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solidFill>
                  <a:srgbClr val="000000"/>
                </a:solidFill>
                <a:latin typeface="Arial"/>
                <a:ea typeface="DejaVu Sans"/>
              </a:rPr>
              <a:t>References</a:t>
            </a:r>
            <a:endParaRPr b="0" lang="en-US" sz="4400" spc="-1" strike="noStrike">
              <a:latin typeface="Arial"/>
            </a:endParaRPr>
          </a:p>
        </p:txBody>
      </p:sp>
      <p:sp>
        <p:nvSpPr>
          <p:cNvPr id="98" name="CustomShape 2"/>
          <p:cNvSpPr/>
          <p:nvPr/>
        </p:nvSpPr>
        <p:spPr>
          <a:xfrm>
            <a:off x="504000" y="1326600"/>
            <a:ext cx="9069840" cy="3286440"/>
          </a:xfrm>
          <a:prstGeom prst="rect">
            <a:avLst/>
          </a:prstGeom>
          <a:noFill/>
          <a:ln>
            <a:noFill/>
          </a:ln>
        </p:spPr>
        <p:style>
          <a:lnRef idx="0"/>
          <a:fillRef idx="0"/>
          <a:effectRef idx="0"/>
          <a:fontRef idx="minor"/>
        </p:style>
        <p:txBody>
          <a:bodyPr lIns="0" rIns="0" tIns="0" bIns="0">
            <a:normAutofit fontScale="37000"/>
          </a:bodyPr>
          <a:p>
            <a:pPr marL="432000" indent="-322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Pi3.124 (2018, May 28). </a:t>
            </a:r>
            <a:r>
              <a:rPr b="0" i="1" lang="en-US" sz="3200" spc="-1" strike="noStrike">
                <a:solidFill>
                  <a:srgbClr val="000000"/>
                </a:solidFill>
                <a:latin typeface="Arial"/>
                <a:ea typeface="DejaVu Sans"/>
              </a:rPr>
              <a:t>Quipu in the Museo Machu Picchu, Casa Concha, Cusco</a:t>
            </a:r>
            <a:r>
              <a:rPr b="0" lang="en-US" sz="3200" spc="-1" strike="noStrike">
                <a:solidFill>
                  <a:srgbClr val="000000"/>
                </a:solidFill>
                <a:latin typeface="Arial"/>
                <a:ea typeface="DejaVu Sans"/>
              </a:rPr>
              <a:t> [Photograph]. Wikimedia Commons. </a:t>
            </a:r>
            <a:r>
              <a:rPr b="0" lang="en-US" sz="3200" spc="-1" strike="noStrike" u="sng">
                <a:solidFill>
                  <a:srgbClr val="0000ff"/>
                </a:solidFill>
                <a:uFillTx/>
                <a:latin typeface="Arial"/>
                <a:ea typeface="DejaVu Sans"/>
                <a:hlinkClick r:id="rId1"/>
              </a:rPr>
              <a:t>https://commons.wikimedia.org/wiki/File:Quipo_in_the_Museo_Machu_Picchu,_Casa_Concha,_Cusco.jpg</a:t>
            </a:r>
            <a:endParaRPr b="0" lang="en-US" sz="3200" spc="-1" strike="noStrike">
              <a:latin typeface="Arial"/>
            </a:endParaRPr>
          </a:p>
          <a:p>
            <a:pPr marL="432000" indent="-322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US National Archives (n.d.) </a:t>
            </a:r>
            <a:r>
              <a:rPr b="0" i="1" lang="en-US" sz="3200" spc="-1" strike="noStrike">
                <a:solidFill>
                  <a:srgbClr val="000000"/>
                </a:solidFill>
                <a:latin typeface="Arial"/>
                <a:ea typeface="DejaVu Sans"/>
              </a:rPr>
              <a:t>Declaration of Independence </a:t>
            </a:r>
            <a:r>
              <a:rPr b="0" lang="en-US" sz="3200" spc="-1" strike="noStrike">
                <a:solidFill>
                  <a:srgbClr val="000000"/>
                </a:solidFill>
                <a:latin typeface="Arial"/>
                <a:ea typeface="DejaVu Sans"/>
              </a:rPr>
              <a:t>[Photograph]. </a:t>
            </a:r>
            <a:r>
              <a:rPr b="0" lang="en-US" sz="3200" spc="-1" strike="noStrike" u="sng">
                <a:solidFill>
                  <a:srgbClr val="0000ff"/>
                </a:solidFill>
                <a:uFillTx/>
                <a:latin typeface="Arial"/>
                <a:ea typeface="DejaVu Sans"/>
                <a:hlinkClick r:id="rId2"/>
              </a:rPr>
              <a:t>https://www.archives.gov/founding-docs/declaration-transcript</a:t>
            </a:r>
            <a:endParaRPr b="0" lang="en-US" sz="3200" spc="-1" strike="noStrike">
              <a:latin typeface="Arial"/>
            </a:endParaRPr>
          </a:p>
          <a:p>
            <a:pPr marL="432000" indent="-322200">
              <a:lnSpc>
                <a:spcPct val="100000"/>
              </a:lnSpc>
              <a:spcBef>
                <a:spcPts val="1417"/>
              </a:spcBef>
              <a:buClr>
                <a:srgbClr val="000000"/>
              </a:buClr>
              <a:buSzPct val="45000"/>
              <a:buFont typeface="Wingdings" charset="2"/>
              <a:buChar char=""/>
            </a:pPr>
            <a:r>
              <a:rPr b="0" lang="en-US" sz="3200" spc="-1" strike="noStrike">
                <a:solidFill>
                  <a:srgbClr val="000000"/>
                </a:solidFill>
                <a:latin typeface="Arial"/>
                <a:ea typeface="DejaVu Sans"/>
              </a:rPr>
              <a:t>Van der Sluijs, P. (2012, May 12). </a:t>
            </a:r>
            <a:r>
              <a:rPr b="0" i="1" lang="en-US" sz="3200" spc="-1" strike="noStrike">
                <a:solidFill>
                  <a:srgbClr val="000000"/>
                </a:solidFill>
                <a:latin typeface="Arial"/>
                <a:ea typeface="DejaVu Sans"/>
              </a:rPr>
              <a:t>Writing tablet with wax and stylus. Roman period. The sharp tip was used for writing and the flat end was for wiping it out </a:t>
            </a:r>
            <a:r>
              <a:rPr b="0" lang="en-US" sz="3200" spc="-1" strike="noStrike">
                <a:solidFill>
                  <a:srgbClr val="000000"/>
                </a:solidFill>
                <a:latin typeface="Arial"/>
                <a:ea typeface="DejaVu Sans"/>
              </a:rPr>
              <a:t>[Photograph]. Wikimedia Commons. </a:t>
            </a:r>
            <a:r>
              <a:rPr b="0" lang="en-US" sz="3200" spc="-1" strike="noStrike" u="sng">
                <a:solidFill>
                  <a:srgbClr val="0000ff"/>
                </a:solidFill>
                <a:uFillTx/>
                <a:latin typeface="Arial"/>
                <a:ea typeface="DejaVu Sans"/>
                <a:hlinkClick r:id="rId3"/>
              </a:rPr>
              <a:t>https://en.wikipedia.org/wiki/File:Table_with_was_and_stylus_Roman_times.jpg</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191</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2022-01-19T08:42:35Z</dcterms:created>
  <dc:creator>Kurtis D. Miller</dc:creator>
  <dc:description/>
  <dc:language>en-US</dc:language>
  <cp:lastModifiedBy>Kurtis D. Miller</cp:lastModifiedBy>
  <dcterms:modified xsi:type="dcterms:W3CDTF">2022-02-01T08:53:48Z</dcterms:modified>
  <cp:revision>8</cp:revision>
  <dc:subject/>
  <dc:title/>
</cp:coreProperties>
</file>